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8" r:id="rId5"/>
    <p:sldId id="262" r:id="rId6"/>
    <p:sldId id="270" r:id="rId7"/>
    <p:sldId id="269" r:id="rId8"/>
    <p:sldId id="265" r:id="rId9"/>
    <p:sldId id="263" r:id="rId10"/>
    <p:sldId id="260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e Auroux" initials="PA" lastIdx="1" clrIdx="0">
    <p:extLst>
      <p:ext uri="{19B8F6BF-5375-455C-9EA6-DF929625EA0E}">
        <p15:presenceInfo xmlns:p15="http://schemas.microsoft.com/office/powerpoint/2012/main" userId="S::Pascale.Auroux@u-bourgogne.fr::9370815a-268b-4bad-8099-68ffe939de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2739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156157"/>
            <a:ext cx="9144000" cy="83558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2"/>
                </a:solidFill>
                <a:latin typeface="MADE Evolve Sans EVO" panose="02000503000000020004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83822"/>
            <a:ext cx="9144000" cy="5373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45574"/>
            <a:ext cx="10515600" cy="84511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65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9199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1175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04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25910"/>
            <a:ext cx="10515600" cy="86477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02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25910"/>
            <a:ext cx="10515600" cy="864778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53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77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620" y="1262728"/>
            <a:ext cx="3932237" cy="1069975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3020" y="1262728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9620" y="233270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2886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410214"/>
            <a:ext cx="3932237" cy="1069975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41021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48019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124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BA5F-8D0F-493D-B313-C68071676E99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79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2BA3-D84E-41BF-B3E8-AD270EB80C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0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26314"/>
            <a:ext cx="9144000" cy="83558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effectLst/>
              </a:rPr>
              <a:t>Présentation de la nouvelle circulaire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0353" y="3596098"/>
            <a:ext cx="11018520" cy="957962"/>
          </a:xfrm>
        </p:spPr>
        <p:txBody>
          <a:bodyPr>
            <a:normAutofit fontScale="85000" lnSpcReduction="20000"/>
          </a:bodyPr>
          <a:lstStyle/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relative aux adaptations et aménagements des épreuves d’examens et concours pour les candidats en situation de handicap ou avec trouble de santé invalidant </a:t>
            </a:r>
          </a:p>
          <a:p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00C3C8F-0B19-4C31-B571-2D74121FCF14}"/>
              </a:ext>
            </a:extLst>
          </p:cNvPr>
          <p:cNvSpPr txBox="1">
            <a:spLocks/>
          </p:cNvSpPr>
          <p:nvPr/>
        </p:nvSpPr>
        <p:spPr>
          <a:xfrm>
            <a:off x="3991220" y="6372329"/>
            <a:ext cx="9392873" cy="42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CFVU du 3 octobre 2023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86CE51-D0CA-40A2-928A-060F59F05552}"/>
              </a:ext>
            </a:extLst>
          </p:cNvPr>
          <p:cNvSpPr txBox="1"/>
          <p:nvPr/>
        </p:nvSpPr>
        <p:spPr>
          <a:xfrm>
            <a:off x="3877056" y="4667013"/>
            <a:ext cx="610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ESRS2234137C - Circulaire du 6-2-2023) </a:t>
            </a:r>
          </a:p>
        </p:txBody>
      </p:sp>
    </p:spTree>
    <p:extLst>
      <p:ext uri="{BB962C8B-B14F-4D97-AF65-F5344CB8AC3E}">
        <p14:creationId xmlns:p14="http://schemas.microsoft.com/office/powerpoint/2010/main" val="44534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32FDF3E-A561-4EB5-9A96-5FB9075B6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24162"/>
              </p:ext>
            </p:extLst>
          </p:nvPr>
        </p:nvGraphicFramePr>
        <p:xfrm>
          <a:off x="0" y="-28296"/>
          <a:ext cx="12192000" cy="69145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94597">
                  <a:extLst>
                    <a:ext uri="{9D8B030D-6E8A-4147-A177-3AD203B41FA5}">
                      <a16:colId xmlns:a16="http://schemas.microsoft.com/office/drawing/2014/main" val="2241131401"/>
                    </a:ext>
                  </a:extLst>
                </a:gridCol>
                <a:gridCol w="10797403">
                  <a:extLst>
                    <a:ext uri="{9D8B030D-6E8A-4147-A177-3AD203B41FA5}">
                      <a16:colId xmlns:a16="http://schemas.microsoft.com/office/drawing/2014/main" val="4234023841"/>
                    </a:ext>
                  </a:extLst>
                </a:gridCol>
              </a:tblGrid>
              <a:tr h="177272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ETUDIANT</a:t>
                      </a:r>
                      <a:r>
                        <a:rPr lang="fr-FR" sz="1100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 marL="82953" marR="82953" marT="41476" marB="41476" vert="vert27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19194"/>
                  </a:ext>
                </a:extLst>
              </a:tr>
              <a:tr h="1829253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SSE</a:t>
                      </a:r>
                      <a:endParaRPr lang="fr-FR" sz="1300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82953" marR="82953" marT="41476" marB="41476" vert="vert27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259054"/>
                  </a:ext>
                </a:extLst>
              </a:tr>
              <a:tr h="1669108">
                <a:tc>
                  <a:txBody>
                    <a:bodyPr/>
                    <a:lstStyle/>
                    <a:p>
                      <a:pPr algn="ctr"/>
                      <a:r>
                        <a:rPr lang="fr-FR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MISSION</a:t>
                      </a:r>
                    </a:p>
                    <a:p>
                      <a:pPr algn="ctr"/>
                      <a:r>
                        <a:rPr lang="fr-FR" sz="13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HANDICAP  </a:t>
                      </a:r>
                    </a:p>
                  </a:txBody>
                  <a:tcPr marL="82953" marR="82953" marT="41476" marB="41476" vert="vert270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2953" marR="82953" marT="41476" marB="41476" vert="vert27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19621"/>
                  </a:ext>
                </a:extLst>
              </a:tr>
              <a:tr h="1643504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UFR</a:t>
                      </a:r>
                    </a:p>
                  </a:txBody>
                  <a:tcPr marL="82953" marR="82953" marT="41476" marB="41476" vert="vert27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025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CF5AEF9-B31D-431A-995C-26D2A472DE90}"/>
              </a:ext>
            </a:extLst>
          </p:cNvPr>
          <p:cNvSpPr txBox="1"/>
          <p:nvPr/>
        </p:nvSpPr>
        <p:spPr>
          <a:xfrm>
            <a:off x="1451733" y="2223442"/>
            <a:ext cx="1036909" cy="6118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998" dirty="0"/>
              <a:t>Rendez-vous pour consultation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CC9BCBA-E1B1-4B9B-9069-F65A08870A28}"/>
              </a:ext>
            </a:extLst>
          </p:cNvPr>
          <p:cNvCxnSpPr>
            <a:cxnSpLocks/>
          </p:cNvCxnSpPr>
          <p:nvPr/>
        </p:nvCxnSpPr>
        <p:spPr>
          <a:xfrm>
            <a:off x="1892093" y="905979"/>
            <a:ext cx="0" cy="1317463"/>
          </a:xfrm>
          <a:prstGeom prst="line">
            <a:avLst/>
          </a:prstGeom>
          <a:ln w="2222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01CB384-80E8-4225-88D5-0953940E7441}"/>
              </a:ext>
            </a:extLst>
          </p:cNvPr>
          <p:cNvSpPr txBox="1"/>
          <p:nvPr/>
        </p:nvSpPr>
        <p:spPr>
          <a:xfrm>
            <a:off x="1574204" y="430354"/>
            <a:ext cx="828187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70" dirty="0">
                <a:solidFill>
                  <a:schemeClr val="accent1"/>
                </a:solidFill>
              </a:rPr>
              <a:t>demande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318C77-A749-4509-AF5A-807AF04225C5}"/>
              </a:ext>
            </a:extLst>
          </p:cNvPr>
          <p:cNvSpPr txBox="1"/>
          <p:nvPr/>
        </p:nvSpPr>
        <p:spPr>
          <a:xfrm>
            <a:off x="2780909" y="2323492"/>
            <a:ext cx="1036909" cy="7817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998" dirty="0"/>
              <a:t>Elaboration d’une préconisation médicale 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A46F897-FE96-46A4-9789-77A8429BCEF1}"/>
              </a:ext>
            </a:extLst>
          </p:cNvPr>
          <p:cNvSpPr txBox="1"/>
          <p:nvPr/>
        </p:nvSpPr>
        <p:spPr>
          <a:xfrm>
            <a:off x="10734054" y="5732303"/>
            <a:ext cx="1393529" cy="11215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998" dirty="0"/>
              <a:t>Justification des accompagnements non mis en place + proposition d’aménagements de substitution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8805C890-0BA6-4E76-AE71-28A3435A2105}"/>
              </a:ext>
            </a:extLst>
          </p:cNvPr>
          <p:cNvCxnSpPr>
            <a:cxnSpLocks/>
          </p:cNvCxnSpPr>
          <p:nvPr/>
        </p:nvCxnSpPr>
        <p:spPr>
          <a:xfrm>
            <a:off x="3907674" y="975070"/>
            <a:ext cx="43286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0B325709-39B2-4459-926C-CCD0BFE78248}"/>
              </a:ext>
            </a:extLst>
          </p:cNvPr>
          <p:cNvSpPr txBox="1"/>
          <p:nvPr/>
        </p:nvSpPr>
        <p:spPr>
          <a:xfrm>
            <a:off x="6310904" y="2892130"/>
            <a:ext cx="982040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3296"/>
            <a:r>
              <a:rPr lang="fr-FR" sz="726" dirty="0">
                <a:solidFill>
                  <a:schemeClr val="accent1"/>
                </a:solidFill>
              </a:rPr>
              <a:t>-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40B17D64-83CD-4173-B3C3-6077D00759B1}"/>
              </a:ext>
            </a:extLst>
          </p:cNvPr>
          <p:cNvCxnSpPr>
            <a:cxnSpLocks/>
          </p:cNvCxnSpPr>
          <p:nvPr/>
        </p:nvCxnSpPr>
        <p:spPr>
          <a:xfrm>
            <a:off x="2488642" y="2529377"/>
            <a:ext cx="26904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400246" y="-6055"/>
            <a:ext cx="4001710" cy="48320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70" b="1" dirty="0">
                <a:solidFill>
                  <a:schemeClr val="bg1"/>
                </a:solidFill>
              </a:rPr>
              <a:t>PROCEDURE aménagements  d’études et d’examens </a:t>
            </a:r>
          </a:p>
          <a:p>
            <a:pPr algn="ctr"/>
            <a:endParaRPr lang="fr-FR" sz="1270" b="1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615519" y="34307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A0720-3975-484B-A3E1-DD94B011E8A2}" type="datetime1">
              <a:rPr lang="fr-FR" smtClean="0"/>
              <a:pPr/>
              <a:t>25/09/2023</a:t>
            </a:fld>
            <a:endParaRPr lang="fr-FR" sz="998" dirty="0"/>
          </a:p>
        </p:txBody>
      </p:sp>
      <p:cxnSp>
        <p:nvCxnSpPr>
          <p:cNvPr id="39" name="Connecteur : en angle 20">
            <a:extLst>
              <a:ext uri="{FF2B5EF4-FFF2-40B4-BE49-F238E27FC236}">
                <a16:creationId xmlns:a16="http://schemas.microsoft.com/office/drawing/2014/main" id="{541B3F59-C502-471C-AE98-0D506593969C}"/>
              </a:ext>
            </a:extLst>
          </p:cNvPr>
          <p:cNvCxnSpPr>
            <a:cxnSpLocks/>
          </p:cNvCxnSpPr>
          <p:nvPr/>
        </p:nvCxnSpPr>
        <p:spPr>
          <a:xfrm rot="10800000">
            <a:off x="300320" y="1428819"/>
            <a:ext cx="1153485" cy="107653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8805C890-0BA6-4E76-AE71-28A3435A2105}"/>
              </a:ext>
            </a:extLst>
          </p:cNvPr>
          <p:cNvCxnSpPr>
            <a:cxnSpLocks/>
          </p:cNvCxnSpPr>
          <p:nvPr/>
        </p:nvCxnSpPr>
        <p:spPr>
          <a:xfrm>
            <a:off x="6183670" y="5845135"/>
            <a:ext cx="46341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E8E0D68-FE69-4C77-9736-FFC1F50FBD14}"/>
              </a:ext>
            </a:extLst>
          </p:cNvPr>
          <p:cNvSpPr txBox="1"/>
          <p:nvPr/>
        </p:nvSpPr>
        <p:spPr>
          <a:xfrm rot="5400000">
            <a:off x="3525054" y="1246428"/>
            <a:ext cx="53527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8" dirty="0">
                <a:solidFill>
                  <a:schemeClr val="accent1"/>
                </a:solidFill>
              </a:rPr>
              <a:t>OUI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7ACD67-A9E9-4D0F-988E-5E7FDB11F487}"/>
              </a:ext>
            </a:extLst>
          </p:cNvPr>
          <p:cNvSpPr txBox="1"/>
          <p:nvPr/>
        </p:nvSpPr>
        <p:spPr>
          <a:xfrm>
            <a:off x="4340537" y="827082"/>
            <a:ext cx="1036909" cy="6118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998" dirty="0"/>
              <a:t>Remet copies préconisation médicale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6113BA6-B390-4231-A786-0FB5FAE352DF}"/>
              </a:ext>
            </a:extLst>
          </p:cNvPr>
          <p:cNvSpPr txBox="1"/>
          <p:nvPr/>
        </p:nvSpPr>
        <p:spPr>
          <a:xfrm>
            <a:off x="3575917" y="3668181"/>
            <a:ext cx="1701485" cy="682205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816" dirty="0"/>
              <a:t>Archivage </a:t>
            </a:r>
          </a:p>
          <a:p>
            <a:pPr algn="ctr"/>
            <a:r>
              <a:rPr lang="fr-FR" sz="816" dirty="0"/>
              <a:t>préconisation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20A385F-B879-47E0-A924-0643760E14B3}"/>
              </a:ext>
            </a:extLst>
          </p:cNvPr>
          <p:cNvCxnSpPr>
            <a:cxnSpLocks/>
          </p:cNvCxnSpPr>
          <p:nvPr/>
        </p:nvCxnSpPr>
        <p:spPr>
          <a:xfrm>
            <a:off x="5304354" y="1417360"/>
            <a:ext cx="42289" cy="35809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A94D16FA-1336-426F-BBFE-9519E273AC57}"/>
              </a:ext>
            </a:extLst>
          </p:cNvPr>
          <p:cNvSpPr txBox="1"/>
          <p:nvPr/>
        </p:nvSpPr>
        <p:spPr>
          <a:xfrm rot="5400000" flipV="1">
            <a:off x="686877" y="1958634"/>
            <a:ext cx="61187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8" dirty="0">
                <a:solidFill>
                  <a:srgbClr val="FF0000"/>
                </a:solidFill>
              </a:rPr>
              <a:t>NON </a:t>
            </a:r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2E0B2EC0-DCFB-4D4A-AFC6-2BE77D003E9C}"/>
              </a:ext>
            </a:extLst>
          </p:cNvPr>
          <p:cNvCxnSpPr>
            <a:cxnSpLocks/>
          </p:cNvCxnSpPr>
          <p:nvPr/>
        </p:nvCxnSpPr>
        <p:spPr>
          <a:xfrm>
            <a:off x="4415013" y="1450266"/>
            <a:ext cx="14220" cy="22413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 : en angle 98">
            <a:extLst>
              <a:ext uri="{FF2B5EF4-FFF2-40B4-BE49-F238E27FC236}">
                <a16:creationId xmlns:a16="http://schemas.microsoft.com/office/drawing/2014/main" id="{BC31BE9A-4D1D-4F17-A9AE-7F90EB23B736}"/>
              </a:ext>
            </a:extLst>
          </p:cNvPr>
          <p:cNvCxnSpPr>
            <a:cxnSpLocks/>
          </p:cNvCxnSpPr>
          <p:nvPr/>
        </p:nvCxnSpPr>
        <p:spPr>
          <a:xfrm rot="5400000">
            <a:off x="3110116" y="1529072"/>
            <a:ext cx="1344688" cy="249949"/>
          </a:xfrm>
          <a:prstGeom prst="bentConnector3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C1D7B940-B66C-4808-9986-03617F2F94FB}"/>
              </a:ext>
            </a:extLst>
          </p:cNvPr>
          <p:cNvSpPr txBox="1"/>
          <p:nvPr/>
        </p:nvSpPr>
        <p:spPr>
          <a:xfrm>
            <a:off x="3582105" y="6600553"/>
            <a:ext cx="8938138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7" b="1" dirty="0"/>
              <a:t>Informations de l’étudiant sur nouveaux accompagnements mis en place si préconisations pas possibles dans un délai de 2 MOIS avant les examens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F2CB202-07B2-F892-2960-9533A7CF6EB0}"/>
              </a:ext>
            </a:extLst>
          </p:cNvPr>
          <p:cNvSpPr txBox="1"/>
          <p:nvPr/>
        </p:nvSpPr>
        <p:spPr>
          <a:xfrm rot="16200000">
            <a:off x="7354755" y="4612203"/>
            <a:ext cx="1208098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70" dirty="0">
                <a:solidFill>
                  <a:srgbClr val="FF0000"/>
                </a:solidFill>
              </a:rPr>
              <a:t>Réponse dans les 2 mois max.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7C83FF6-A948-1B34-1685-C83909567D36}"/>
              </a:ext>
            </a:extLst>
          </p:cNvPr>
          <p:cNvSpPr txBox="1"/>
          <p:nvPr/>
        </p:nvSpPr>
        <p:spPr>
          <a:xfrm>
            <a:off x="4504012" y="5005244"/>
            <a:ext cx="1679658" cy="1679783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816" dirty="0"/>
              <a:t>Archivage </a:t>
            </a:r>
          </a:p>
          <a:p>
            <a:pPr algn="ctr"/>
            <a:r>
              <a:rPr lang="fr-FR" sz="816" dirty="0"/>
              <a:t>préconisation</a:t>
            </a:r>
          </a:p>
          <a:p>
            <a:pPr algn="ctr"/>
            <a:r>
              <a:rPr lang="fr-FR" sz="816" dirty="0"/>
              <a:t>+</a:t>
            </a:r>
          </a:p>
          <a:p>
            <a:pPr algn="ctr"/>
            <a:r>
              <a:rPr lang="fr-FR" sz="816" dirty="0"/>
              <a:t>Dépôt sur dossier APOGEE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1F78E89-8A02-4691-B492-188E26768BD8}"/>
              </a:ext>
            </a:extLst>
          </p:cNvPr>
          <p:cNvSpPr txBox="1"/>
          <p:nvPr/>
        </p:nvSpPr>
        <p:spPr>
          <a:xfrm>
            <a:off x="6628456" y="5590183"/>
            <a:ext cx="1371569" cy="7817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998" dirty="0"/>
              <a:t>notification de la mise en place des aménagements</a:t>
            </a:r>
          </a:p>
          <a:p>
            <a:pPr algn="ctr"/>
            <a:endParaRPr lang="fr-FR" sz="998" dirty="0"/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BBBCBEC-CA55-4547-9095-204A8496FCE9}"/>
              </a:ext>
            </a:extLst>
          </p:cNvPr>
          <p:cNvCxnSpPr>
            <a:cxnSpLocks/>
          </p:cNvCxnSpPr>
          <p:nvPr/>
        </p:nvCxnSpPr>
        <p:spPr>
          <a:xfrm flipH="1" flipV="1">
            <a:off x="7730416" y="1663101"/>
            <a:ext cx="42595" cy="39200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7FC455D4-F9D2-4A99-9EFF-ECCB019AE3D4}"/>
              </a:ext>
            </a:extLst>
          </p:cNvPr>
          <p:cNvSpPr txBox="1"/>
          <p:nvPr/>
        </p:nvSpPr>
        <p:spPr>
          <a:xfrm>
            <a:off x="5904246" y="3664227"/>
            <a:ext cx="1615738" cy="931599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816" dirty="0"/>
              <a:t>Copie notification signée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E0C3606-0965-46F8-9750-E92A0283529F}"/>
              </a:ext>
            </a:extLst>
          </p:cNvPr>
          <p:cNvSpPr txBox="1"/>
          <p:nvPr/>
        </p:nvSpPr>
        <p:spPr>
          <a:xfrm>
            <a:off x="6879672" y="731502"/>
            <a:ext cx="1701485" cy="931599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816" dirty="0"/>
              <a:t>Copie notification signée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2F0ACF6B-E709-4564-B943-F8F770C431DC}"/>
              </a:ext>
            </a:extLst>
          </p:cNvPr>
          <p:cNvCxnSpPr>
            <a:cxnSpLocks/>
          </p:cNvCxnSpPr>
          <p:nvPr/>
        </p:nvCxnSpPr>
        <p:spPr>
          <a:xfrm flipV="1">
            <a:off x="11328372" y="1637014"/>
            <a:ext cx="0" cy="40746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FDEE90A6-410C-4702-8543-68B76F51E55B}"/>
              </a:ext>
            </a:extLst>
          </p:cNvPr>
          <p:cNvSpPr txBox="1"/>
          <p:nvPr/>
        </p:nvSpPr>
        <p:spPr>
          <a:xfrm>
            <a:off x="9916688" y="685334"/>
            <a:ext cx="2274483" cy="951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998" dirty="0"/>
              <a:t>Remise de la notification avec justificatifs + proposition d’aménagements de substitution</a:t>
            </a:r>
          </a:p>
          <a:p>
            <a:pPr algn="ctr"/>
            <a:endParaRPr lang="fr-FR" sz="998" dirty="0"/>
          </a:p>
          <a:p>
            <a:pPr algn="ctr"/>
            <a:r>
              <a:rPr lang="fr-FR" sz="998" dirty="0"/>
              <a:t> </a:t>
            </a:r>
          </a:p>
        </p:txBody>
      </p:sp>
      <p:cxnSp>
        <p:nvCxnSpPr>
          <p:cNvPr id="51" name="Connecteur : en angle 20">
            <a:extLst>
              <a:ext uri="{FF2B5EF4-FFF2-40B4-BE49-F238E27FC236}">
                <a16:creationId xmlns:a16="http://schemas.microsoft.com/office/drawing/2014/main" id="{C11104BB-BCC2-4DF8-97B3-FF90D440C2D0}"/>
              </a:ext>
            </a:extLst>
          </p:cNvPr>
          <p:cNvCxnSpPr>
            <a:cxnSpLocks/>
          </p:cNvCxnSpPr>
          <p:nvPr/>
        </p:nvCxnSpPr>
        <p:spPr>
          <a:xfrm>
            <a:off x="8000025" y="5890993"/>
            <a:ext cx="2687657" cy="565726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DABC0E10-52D7-4120-8B26-FC374D77CFA5}"/>
              </a:ext>
            </a:extLst>
          </p:cNvPr>
          <p:cNvSpPr txBox="1"/>
          <p:nvPr/>
        </p:nvSpPr>
        <p:spPr>
          <a:xfrm>
            <a:off x="8532376" y="6239576"/>
            <a:ext cx="436788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8" dirty="0">
                <a:solidFill>
                  <a:srgbClr val="FF0000"/>
                </a:solidFill>
              </a:rPr>
              <a:t>NON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794013C-7E7B-488B-A2FD-9F8744D882E4}"/>
              </a:ext>
            </a:extLst>
          </p:cNvPr>
          <p:cNvSpPr txBox="1"/>
          <p:nvPr/>
        </p:nvSpPr>
        <p:spPr>
          <a:xfrm>
            <a:off x="1367110" y="268352"/>
            <a:ext cx="1036909" cy="6118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998" dirty="0"/>
              <a:t>Dépôt de dossier de demande 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3FDB62E6-FF2F-42F5-A4E8-D68CF4C7ACD9}"/>
              </a:ext>
            </a:extLst>
          </p:cNvPr>
          <p:cNvCxnSpPr>
            <a:cxnSpLocks/>
          </p:cNvCxnSpPr>
          <p:nvPr/>
        </p:nvCxnSpPr>
        <p:spPr>
          <a:xfrm flipV="1">
            <a:off x="6708128" y="4590021"/>
            <a:ext cx="1" cy="9931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2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CAF18-2ACA-4831-A14F-2BD405C5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0" dirty="0">
                <a:solidFill>
                  <a:srgbClr val="7030A0"/>
                </a:solidFill>
                <a:effectLst/>
              </a:rPr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203094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18E12-09F7-4489-B5E1-9AC07DA3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</a:rPr>
              <a:t>Rappel des textes </a:t>
            </a:r>
            <a:r>
              <a:rPr lang="fr-FR" dirty="0"/>
              <a:t>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57F87-37A1-4CD3-A93B-A95A19C4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Loi n° 2005-102 du 11 février 2005 pour l’égalité des droits et des chances, pour la participation et la citoyenneté des   personnes handicapées,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F549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Circulaire n°2011-220 relative aux aménagements des examens et concours de l’enseignement scolaire et de l’enseignement supérieur pour els candidats présentant un handicap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Articles de loi L112-4, L123-4-1 et L712-2 du code de l’éducation,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Loi n° 2013-660 du 22 juillet 2013 relative à l’enseignement supérieur et à la recherche,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Décret n° 2013-756 du 19 août 2013 des articles D613-26 à D613-30 relatif aux examens des étudiants en situation de handicap dans l’enseignement supérieur,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Décret n° 2021-1480 du 12 novembre 2021 relatif à l’organisation des classes préparatoires aux grandes écoles et à la continuité des aménagements des épreuves des examens ou concours de l’enseignement supérieur pour les candidats en situation de handicap,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800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irculaire du 06 février 2023 relative aux adaptations et aménagements d’épreuves d’examen et de concours pour les candidats en </a:t>
            </a:r>
            <a:r>
              <a:rPr lang="fr-FR" sz="1800" dirty="0">
                <a:solidFill>
                  <a:srgbClr val="2F549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situation de handicap </a:t>
            </a:r>
            <a:r>
              <a:rPr lang="fr-FR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avec un trouble de santé invalidant.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1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C8E29-078F-4D46-9DCE-97EDBBF5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0478"/>
            <a:ext cx="10515600" cy="845114"/>
          </a:xfrm>
        </p:spPr>
        <p:txBody>
          <a:bodyPr/>
          <a:lstStyle/>
          <a:p>
            <a:r>
              <a:rPr lang="fr-F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nouvelles applications </a:t>
            </a:r>
            <a:r>
              <a:rPr lang="fr-FR" b="0" dirty="0">
                <a:effectLst/>
              </a:rPr>
              <a:t>: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B19FD-41DB-45BA-87FC-5E928CA0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998438"/>
            <a:ext cx="10756038" cy="37454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6500" dirty="0">
                <a:latin typeface="Arial" panose="020B0604020202020204" pitchFamily="34" charset="0"/>
                <a:cs typeface="Arial" panose="020B0604020202020204" pitchFamily="34" charset="0"/>
              </a:rPr>
              <a:t>La mission handicap : </a:t>
            </a:r>
          </a:p>
          <a:p>
            <a:pPr marL="0" indent="0">
              <a:buNone/>
            </a:pPr>
            <a:endParaRPr lang="fr-F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6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Avertit les étudiants : </a:t>
            </a:r>
          </a:p>
          <a:p>
            <a:pPr marL="0" indent="0">
              <a:buNone/>
            </a:pPr>
            <a:endParaRPr lang="fr-FR" sz="6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4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mail des démarches à effectuer dès leur inscription administrative,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4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accompagnements proposés,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4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informations utiles</a:t>
            </a:r>
            <a:r>
              <a:rPr lang="fr-FR" sz="4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présentées pendant le tutorat et les réunions de rentrée et </a:t>
            </a:r>
            <a:r>
              <a:rPr lang="fr-FR" sz="4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</a:t>
            </a:r>
            <a:r>
              <a:rPr lang="fr-FR" sz="4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</a:t>
            </a:r>
            <a:r>
              <a:rPr lang="fr-FR" sz="4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-link</a:t>
            </a:r>
            <a:r>
              <a:rPr lang="fr-FR" sz="4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4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guide pratique de l’étudiant en situation de handicap. </a:t>
            </a:r>
          </a:p>
          <a:p>
            <a:pPr marL="457200" lvl="1" indent="0">
              <a:buNone/>
            </a:pPr>
            <a:endParaRPr lang="fr-FR" sz="62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64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17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C8E29-078F-4D46-9DCE-97EDBBF5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0478"/>
            <a:ext cx="10515600" cy="845114"/>
          </a:xfrm>
        </p:spPr>
        <p:txBody>
          <a:bodyPr/>
          <a:lstStyle/>
          <a:p>
            <a:r>
              <a:rPr lang="fr-F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nouvelles applications :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B19FD-41DB-45BA-87FC-5E928CA0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94" y="1246084"/>
            <a:ext cx="10756038" cy="452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 Service de Santé Etudiante :</a:t>
            </a:r>
            <a:r>
              <a:rPr lang="fr-FR" sz="6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: AVIS - </a:t>
            </a:r>
            <a:r>
              <a:rPr lang="fr-FR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Préconisation médicale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</a:t>
            </a:r>
            <a:r>
              <a:rPr lang="fr-F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vu des besoins particuliers du candidat, des informations médicales dont il dispose, le médecin adresse son avis avec les éléments d'information non médicaux accompagnant la demande à l'autorité administrative compétente pour ouvrir et organiser l'examen ou le concours et au candidat conformément au dernier alinéa de l'article D. 613-27 du Code de l'éducation. Cet avis, qui ne constitue pas une décision, n'est pas susceptible de faire l'objet d'un recours contentieux.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52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C8E29-078F-4D46-9DCE-97EDBBF5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058"/>
            <a:ext cx="10515600" cy="845114"/>
          </a:xfrm>
        </p:spPr>
        <p:txBody>
          <a:bodyPr/>
          <a:lstStyle/>
          <a:p>
            <a:r>
              <a:rPr lang="fr-F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nouvelles applications :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B19FD-41DB-45BA-87FC-5E928CA0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21" y="17610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Les composantes : </a:t>
            </a:r>
          </a:p>
          <a:p>
            <a:pPr marL="0" indent="0">
              <a:lnSpc>
                <a:spcPct val="70000"/>
              </a:lnSpc>
              <a:buNone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Notification</a:t>
            </a:r>
            <a:r>
              <a:rPr lang="fr-FR" dirty="0"/>
              <a:t> – Modèle commun pour toutes les composantes </a:t>
            </a:r>
          </a:p>
          <a:p>
            <a:pPr lvl="1">
              <a:buFontTx/>
              <a:buChar char="-"/>
            </a:pPr>
            <a:r>
              <a:rPr lang="fr-FR" dirty="0"/>
              <a:t>Copie adressée à l’étudiant par mail avec accusé de réception et copie à la Mission Handicap.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Délai de 2 mois  </a:t>
            </a:r>
            <a:r>
              <a:rPr lang="fr-FR" dirty="0"/>
              <a:t>: Concernant les aménagements d'examens dans l'enseignement supérieur, « le silence gardé pendant deux mois par l'administration vaut décision de rejet ».</a:t>
            </a:r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1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C54AB8-E4AA-4F12-933F-B346C278B61A}"/>
              </a:ext>
            </a:extLst>
          </p:cNvPr>
          <p:cNvSpPr/>
          <p:nvPr/>
        </p:nvSpPr>
        <p:spPr>
          <a:xfrm>
            <a:off x="2780145" y="628373"/>
            <a:ext cx="4802910" cy="616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2573F505-BED8-4294-BDCB-995B2EE03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04560"/>
              </p:ext>
            </p:extLst>
          </p:nvPr>
        </p:nvGraphicFramePr>
        <p:xfrm>
          <a:off x="2847975" y="684213"/>
          <a:ext cx="4667250" cy="602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3" imgW="6479640" imgH="8671680" progId="Word.Document.12">
                  <p:embed/>
                </p:oleObj>
              </mc:Choice>
              <mc:Fallback>
                <p:oleObj name="Document" r:id="rId3" imgW="6479640" imgH="8671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7975" y="684213"/>
                        <a:ext cx="4667250" cy="6022975"/>
                      </a:xfrm>
                      <a:prstGeom prst="rect">
                        <a:avLst/>
                      </a:prstGeom>
                      <a:solidFill>
                        <a:srgbClr val="FFF9EB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2868AAC-7F04-421A-8A36-04065AFED71F}"/>
              </a:ext>
            </a:extLst>
          </p:cNvPr>
          <p:cNvSpPr txBox="1"/>
          <p:nvPr/>
        </p:nvSpPr>
        <p:spPr>
          <a:xfrm>
            <a:off x="7749307" y="2706253"/>
            <a:ext cx="421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   </a:t>
            </a:r>
            <a:r>
              <a:rPr lang="fr-FR" sz="2400" dirty="0">
                <a:solidFill>
                  <a:schemeClr val="accent1"/>
                </a:solidFill>
              </a:rPr>
              <a:t>Nouvelle notification d’aménagements d’études et d’examens </a:t>
            </a:r>
          </a:p>
        </p:txBody>
      </p:sp>
    </p:spTree>
    <p:extLst>
      <p:ext uri="{BB962C8B-B14F-4D97-AF65-F5344CB8AC3E}">
        <p14:creationId xmlns:p14="http://schemas.microsoft.com/office/powerpoint/2010/main" val="91889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3395E-1300-4FBC-9CAC-78003467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850" y="1734655"/>
            <a:ext cx="6917611" cy="1069975"/>
          </a:xfrm>
        </p:spPr>
        <p:txBody>
          <a:bodyPr/>
          <a:lstStyle/>
          <a:p>
            <a:r>
              <a:rPr lang="fr-FR" b="0" dirty="0">
                <a:effectLst/>
              </a:rPr>
              <a:t>Les aides humaines  </a:t>
            </a:r>
            <a:r>
              <a:rPr lang="fr-FR" sz="1800" b="0" dirty="0">
                <a:effectLst/>
              </a:rPr>
              <a:t>( Avis- prescription médicale)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4DAAD0-5330-46D5-8171-1E4C01F75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324" y="3072786"/>
            <a:ext cx="4325413" cy="28594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Le secrétaire d’examen :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candidats empêchés d'écrire ou de lire peuvent être assistés d'un secrétaire scripteur ou lecteur, d'une personne qui écrit sous leur dictée ou qui lit pour leur compte.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C780955-F9B3-4DF5-B295-5B22940A5CA7}"/>
              </a:ext>
            </a:extLst>
          </p:cNvPr>
          <p:cNvSpPr txBox="1">
            <a:spLocks/>
          </p:cNvSpPr>
          <p:nvPr/>
        </p:nvSpPr>
        <p:spPr>
          <a:xfrm>
            <a:off x="205739" y="137191"/>
            <a:ext cx="5445644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nouvelles applications : </a:t>
            </a:r>
            <a:endParaRPr lang="fr-FR" b="0" dirty="0">
              <a:effectLst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9901FDF-4BBC-4848-BE92-29855A3BA155}"/>
              </a:ext>
            </a:extLst>
          </p:cNvPr>
          <p:cNvSpPr txBox="1">
            <a:spLocks/>
          </p:cNvSpPr>
          <p:nvPr/>
        </p:nvSpPr>
        <p:spPr>
          <a:xfrm>
            <a:off x="513913" y="1142721"/>
            <a:ext cx="3932237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fr-FR" b="0" dirty="0">
              <a:effectLst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1DD6394-4240-4C54-871C-10CFAABBE5C0}"/>
              </a:ext>
            </a:extLst>
          </p:cNvPr>
          <p:cNvSpPr txBox="1">
            <a:spLocks/>
          </p:cNvSpPr>
          <p:nvPr/>
        </p:nvSpPr>
        <p:spPr>
          <a:xfrm>
            <a:off x="205739" y="1532268"/>
            <a:ext cx="11236340" cy="94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sz="2800" b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mise en œuvre des aménagements d'examens et de concours </a:t>
            </a:r>
          </a:p>
          <a:p>
            <a:pPr marL="0" indent="0">
              <a:buNone/>
            </a:pPr>
            <a:endParaRPr lang="fr-FR" sz="2800" b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b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RAPPEL :</a:t>
            </a:r>
          </a:p>
          <a:p>
            <a:endParaRPr lang="fr-FR" b="0" dirty="0">
              <a:effectLst/>
            </a:endParaRP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B6F8D8B1-083E-49EB-8C57-1DB858D584FB}"/>
              </a:ext>
            </a:extLst>
          </p:cNvPr>
          <p:cNvSpPr txBox="1">
            <a:spLocks/>
          </p:cNvSpPr>
          <p:nvPr/>
        </p:nvSpPr>
        <p:spPr>
          <a:xfrm>
            <a:off x="4907561" y="3072787"/>
            <a:ext cx="7105474" cy="285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L’assistant :  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peut assurer les missions de secrétaire.</a:t>
            </a:r>
          </a:p>
          <a:p>
            <a:endParaRPr lang="fr-FR" sz="2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6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9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eformuler une consigne </a:t>
            </a:r>
          </a:p>
          <a:p>
            <a:pPr marL="285750" indent="-285750">
              <a:lnSpc>
                <a:spcPct val="6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décrire une représentation iconographique </a:t>
            </a:r>
            <a:endParaRPr lang="fr-F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6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Séquencer le temps </a:t>
            </a:r>
            <a:endParaRPr lang="fr-F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6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Effectuer des adaptations techniques rendues nécessaires par les besoins du candidat.</a:t>
            </a:r>
            <a:endParaRPr lang="fr-F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5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A8527-3A79-46A9-8446-7ED2529B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Mobilité internationale 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Certaines situations peuvent conduire l'étudiant à ne pas pouvoir bénéficier de cette mobilité.  Toute modalité de substitution peut lui être proposée : travaux culturels en lien avec le pays concerné, en langue étrangère, à distance, stage chez un employeur ayant une activité à l'internationale, etc. Si la formation prévoit une période de mobilité internationale, elle reste cependant la modalité à privilégier.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3E44CDA-2F9B-4534-8F19-843A7F1A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9" y="681037"/>
            <a:ext cx="10515600" cy="844550"/>
          </a:xfrm>
        </p:spPr>
        <p:txBody>
          <a:bodyPr/>
          <a:lstStyle/>
          <a:p>
            <a:r>
              <a:rPr lang="fr-F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nouvelles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applications </a:t>
            </a:r>
            <a:r>
              <a:rPr lang="fr-FR" b="0" dirty="0">
                <a:effectLst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8832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ACC9A-9D31-4C7A-A4BD-80F1903F9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43" y="2801755"/>
            <a:ext cx="10930359" cy="835589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Réunion plurielle</a:t>
            </a:r>
            <a:br>
              <a:rPr lang="fr-F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fr-FR" sz="3100" dirty="0"/>
            </a:br>
            <a:r>
              <a:rPr lang="fr-FR" sz="2700" dirty="0">
                <a:effectLst/>
              </a:rPr>
              <a:t>mise en place à l’initiative du  SSE - L’équipe  pédagogique -  Mission handicap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F69D53-0F76-4518-9DBB-E90576268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507" y="3959199"/>
            <a:ext cx="9144000" cy="835588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est essentiel que les différents acteurs intervenant lors du parcours de formation du candidat coopèrent à l'analyse des besoins d'aménagements pour l'examen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A0D008-7372-4295-8397-142A143C5A39}"/>
              </a:ext>
            </a:extLst>
          </p:cNvPr>
          <p:cNvSpPr txBox="1"/>
          <p:nvPr/>
        </p:nvSpPr>
        <p:spPr>
          <a:xfrm>
            <a:off x="0" y="1429531"/>
            <a:ext cx="609407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nouvelles applications : </a:t>
            </a:r>
          </a:p>
        </p:txBody>
      </p:sp>
    </p:spTree>
    <p:extLst>
      <p:ext uri="{BB962C8B-B14F-4D97-AF65-F5344CB8AC3E}">
        <p14:creationId xmlns:p14="http://schemas.microsoft.com/office/powerpoint/2010/main" val="2729386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PFVU">
      <a:dk1>
        <a:sysClr val="windowText" lastClr="000000"/>
      </a:dk1>
      <a:lt1>
        <a:sysClr val="window" lastClr="FFFFFF"/>
      </a:lt1>
      <a:dk2>
        <a:srgbClr val="565759"/>
      </a:dk2>
      <a:lt2>
        <a:srgbClr val="E7E6E6"/>
      </a:lt2>
      <a:accent1>
        <a:srgbClr val="724992"/>
      </a:accent1>
      <a:accent2>
        <a:srgbClr val="F47B20"/>
      </a:accent2>
      <a:accent3>
        <a:srgbClr val="A5A5A5"/>
      </a:accent3>
      <a:accent4>
        <a:srgbClr val="D4CA00"/>
      </a:accent4>
      <a:accent5>
        <a:srgbClr val="DD4765"/>
      </a:accent5>
      <a:accent6>
        <a:srgbClr val="FAAF3D"/>
      </a:accent6>
      <a:hlink>
        <a:srgbClr val="007072"/>
      </a:hlink>
      <a:folHlink>
        <a:srgbClr val="007072"/>
      </a:folHlink>
    </a:clrScheme>
    <a:fontScheme name="Personnalisé 1">
      <a:majorFont>
        <a:latin typeface="MADE Evolve Sans EVO"/>
        <a:ea typeface=""/>
        <a:cs typeface=""/>
      </a:majorFont>
      <a:minorFont>
        <a:latin typeface="MADE Evolv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643074C9-D7BE-4FAB-B239-E5F9012E82BF}" vid="{6543D90D-CCD2-4BAF-835D-E73058AA0B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PFVU interne uB</Template>
  <TotalTime>653</TotalTime>
  <Words>769</Words>
  <Application>Microsoft Office PowerPoint</Application>
  <PresentationFormat>Grand écran</PresentationFormat>
  <Paragraphs>99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MADE Evolve Sans</vt:lpstr>
      <vt:lpstr>MADE Evolve Sans EVO</vt:lpstr>
      <vt:lpstr>Symbol</vt:lpstr>
      <vt:lpstr>Wingdings</vt:lpstr>
      <vt:lpstr>Thème Office</vt:lpstr>
      <vt:lpstr>Document</vt:lpstr>
      <vt:lpstr>Présentation de la nouvelle circulaire </vt:lpstr>
      <vt:lpstr>Rappel des textes : </vt:lpstr>
      <vt:lpstr>Les nouvelles applications :  </vt:lpstr>
      <vt:lpstr>Les nouvelles applications :  </vt:lpstr>
      <vt:lpstr>Les nouvelles applications :  </vt:lpstr>
      <vt:lpstr>Présentation PowerPoint</vt:lpstr>
      <vt:lpstr>Les aides humaines  ( Avis- prescription médicale)</vt:lpstr>
      <vt:lpstr>Les nouvelles applications : </vt:lpstr>
      <vt:lpstr>Réunion plurielle   mise en place à l’initiative du  SSE - L’équipe  pédagogique -  Mission handicap</vt:lpstr>
      <vt:lpstr>Présentation PowerPoint</vt:lpstr>
      <vt:lpstr>Merci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 décret</dc:title>
  <dc:creator>Pascale Auroux</dc:creator>
  <cp:lastModifiedBy>Pascale Auroux</cp:lastModifiedBy>
  <cp:revision>58</cp:revision>
  <dcterms:created xsi:type="dcterms:W3CDTF">2023-09-04T13:15:44Z</dcterms:created>
  <dcterms:modified xsi:type="dcterms:W3CDTF">2023-09-25T15:04:19Z</dcterms:modified>
</cp:coreProperties>
</file>